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648"/>
  </p:normalViewPr>
  <p:slideViewPr>
    <p:cSldViewPr snapToGrid="0">
      <p:cViewPr varScale="1">
        <p:scale>
          <a:sx n="116" d="100"/>
          <a:sy n="116" d="100"/>
        </p:scale>
        <p:origin x="2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7134B8-1442-44CB-B1BD-0B3D041F2DF4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99041E7-2A5D-4B93-AE56-D958961D0965}">
      <dgm:prSet/>
      <dgm:spPr/>
      <dgm:t>
        <a:bodyPr/>
        <a:lstStyle/>
        <a:p>
          <a:r>
            <a:rPr lang="en-US" b="0" i="0"/>
            <a:t>d=2r⋅arcsin(sin</a:t>
          </a:r>
          <a:r>
            <a:rPr lang="en-US" b="0" i="0" baseline="30000"/>
            <a:t>2</a:t>
          </a:r>
          <a:r>
            <a:rPr lang="en-US" b="0" i="0"/>
            <a:t>(2latitude</a:t>
          </a:r>
          <a:r>
            <a:rPr lang="en-US" b="0" i="0" baseline="-25000"/>
            <a:t>2</a:t>
          </a:r>
          <a:r>
            <a:rPr lang="en-US" b="0" i="0"/>
            <a:t>​−latitude</a:t>
          </a:r>
          <a:r>
            <a:rPr lang="en-US" b="0" i="0" baseline="-25000"/>
            <a:t>1</a:t>
          </a:r>
          <a:r>
            <a:rPr lang="en-US" b="0" i="0"/>
            <a:t>​​)+cos(latitude</a:t>
          </a:r>
          <a:r>
            <a:rPr lang="en-US" b="0" i="0" baseline="-25000"/>
            <a:t>1</a:t>
          </a:r>
          <a:r>
            <a:rPr lang="en-US" b="0" i="0"/>
            <a:t>​)⋅cos(latitude</a:t>
          </a:r>
          <a:r>
            <a:rPr lang="en-US" b="0" i="0" baseline="-25000"/>
            <a:t>2</a:t>
          </a:r>
          <a:r>
            <a:rPr lang="en-US" b="0" i="0"/>
            <a:t>​)⋅sin</a:t>
          </a:r>
          <a:r>
            <a:rPr lang="en-US" b="0" i="0" baseline="30000"/>
            <a:t>2</a:t>
          </a:r>
          <a:r>
            <a:rPr lang="en-US" b="0" i="0"/>
            <a:t>(2longitude</a:t>
          </a:r>
          <a:r>
            <a:rPr lang="en-US" b="0" i="0" baseline="-25000"/>
            <a:t>2</a:t>
          </a:r>
          <a:r>
            <a:rPr lang="en-US" b="0" i="0"/>
            <a:t>​−longitude</a:t>
          </a:r>
          <a:r>
            <a:rPr lang="en-US" b="0" i="0" baseline="-25000"/>
            <a:t>1</a:t>
          </a:r>
          <a:r>
            <a:rPr lang="en-US" b="0" i="0"/>
            <a:t>​​)</a:t>
          </a:r>
          <a:endParaRPr lang="en-US"/>
        </a:p>
      </dgm:t>
    </dgm:pt>
    <dgm:pt modelId="{A7BC76F3-9668-40B4-B9C1-9268A92AB14C}" type="parTrans" cxnId="{1013580D-5991-418D-B71C-BFE3ED151B0C}">
      <dgm:prSet/>
      <dgm:spPr/>
      <dgm:t>
        <a:bodyPr/>
        <a:lstStyle/>
        <a:p>
          <a:endParaRPr lang="en-US"/>
        </a:p>
      </dgm:t>
    </dgm:pt>
    <dgm:pt modelId="{38F4C91F-10F8-4928-B29C-F56DA126C4D3}" type="sibTrans" cxnId="{1013580D-5991-418D-B71C-BFE3ED151B0C}">
      <dgm:prSet/>
      <dgm:spPr/>
      <dgm:t>
        <a:bodyPr/>
        <a:lstStyle/>
        <a:p>
          <a:endParaRPr lang="en-US"/>
        </a:p>
      </dgm:t>
    </dgm:pt>
    <dgm:pt modelId="{D21A3319-D321-4D1D-9FA1-98B3CD473838}">
      <dgm:prSet/>
      <dgm:spPr/>
      <dgm:t>
        <a:bodyPr/>
        <a:lstStyle/>
        <a:p>
          <a:r>
            <a:rPr lang="en-US" b="1"/>
            <a:t>d</a:t>
          </a:r>
          <a:r>
            <a:rPr lang="en-US"/>
            <a:t> = Distance between two points (in miles)</a:t>
          </a:r>
        </a:p>
      </dgm:t>
    </dgm:pt>
    <dgm:pt modelId="{4697C43E-DB7A-4CF4-9EDF-377A8ED86CD6}" type="parTrans" cxnId="{8C601C91-5A98-462D-92EB-59AC7FB2A5BF}">
      <dgm:prSet/>
      <dgm:spPr/>
      <dgm:t>
        <a:bodyPr/>
        <a:lstStyle/>
        <a:p>
          <a:endParaRPr lang="en-US"/>
        </a:p>
      </dgm:t>
    </dgm:pt>
    <dgm:pt modelId="{FB46537E-8A2B-4B8D-AF49-9C0DE08EAD1D}" type="sibTrans" cxnId="{8C601C91-5A98-462D-92EB-59AC7FB2A5BF}">
      <dgm:prSet/>
      <dgm:spPr/>
      <dgm:t>
        <a:bodyPr/>
        <a:lstStyle/>
        <a:p>
          <a:endParaRPr lang="en-US"/>
        </a:p>
      </dgm:t>
    </dgm:pt>
    <dgm:pt modelId="{67FCE872-9BD3-4218-BFBD-D9D65537639D}">
      <dgm:prSet/>
      <dgm:spPr/>
      <dgm:t>
        <a:bodyPr/>
        <a:lstStyle/>
        <a:p>
          <a:r>
            <a:rPr lang="en-US" b="1"/>
            <a:t>r</a:t>
          </a:r>
          <a:r>
            <a:rPr lang="en-US"/>
            <a:t> = Earth's radius (3,959 miles)</a:t>
          </a:r>
        </a:p>
      </dgm:t>
    </dgm:pt>
    <dgm:pt modelId="{52979F91-9308-47F5-99D0-72347D3C3BFE}" type="parTrans" cxnId="{56A0A588-6B9F-48AB-974C-64FDCFB855A9}">
      <dgm:prSet/>
      <dgm:spPr/>
      <dgm:t>
        <a:bodyPr/>
        <a:lstStyle/>
        <a:p>
          <a:endParaRPr lang="en-US"/>
        </a:p>
      </dgm:t>
    </dgm:pt>
    <dgm:pt modelId="{67C02107-9AEF-40BA-BE69-D1CF735805E9}" type="sibTrans" cxnId="{56A0A588-6B9F-48AB-974C-64FDCFB855A9}">
      <dgm:prSet/>
      <dgm:spPr/>
      <dgm:t>
        <a:bodyPr/>
        <a:lstStyle/>
        <a:p>
          <a:endParaRPr lang="en-US"/>
        </a:p>
      </dgm:t>
    </dgm:pt>
    <dgm:pt modelId="{5F125A48-7032-45DD-9DFA-B062DBA7C0A6}">
      <dgm:prSet/>
      <dgm:spPr/>
      <dgm:t>
        <a:bodyPr/>
        <a:lstStyle/>
        <a:p>
          <a:r>
            <a:rPr lang="en-US" b="1"/>
            <a:t>latitude</a:t>
          </a:r>
          <a:r>
            <a:rPr lang="en-US" b="1" baseline="-25000"/>
            <a:t>1</a:t>
          </a:r>
          <a:r>
            <a:rPr lang="en-US" b="1"/>
            <a:t>​, latitude</a:t>
          </a:r>
          <a:r>
            <a:rPr lang="en-US" b="1" baseline="-25000"/>
            <a:t>2</a:t>
          </a:r>
          <a:r>
            <a:rPr lang="en-US"/>
            <a:t> = Latitudes of the two points (in radians)</a:t>
          </a:r>
        </a:p>
      </dgm:t>
    </dgm:pt>
    <dgm:pt modelId="{BF5D6477-E1C7-4207-940A-76B4D5114CE5}" type="parTrans" cxnId="{10F2DA8D-CAF3-4DFC-94F3-0CC75F68DF1A}">
      <dgm:prSet/>
      <dgm:spPr/>
      <dgm:t>
        <a:bodyPr/>
        <a:lstStyle/>
        <a:p>
          <a:endParaRPr lang="en-US"/>
        </a:p>
      </dgm:t>
    </dgm:pt>
    <dgm:pt modelId="{5DBA42A0-3B82-41D2-8DBF-3992DEA91C51}" type="sibTrans" cxnId="{10F2DA8D-CAF3-4DFC-94F3-0CC75F68DF1A}">
      <dgm:prSet/>
      <dgm:spPr/>
      <dgm:t>
        <a:bodyPr/>
        <a:lstStyle/>
        <a:p>
          <a:endParaRPr lang="en-US"/>
        </a:p>
      </dgm:t>
    </dgm:pt>
    <dgm:pt modelId="{564F13C5-64AF-4471-871D-DB315D05FDF8}">
      <dgm:prSet/>
      <dgm:spPr/>
      <dgm:t>
        <a:bodyPr/>
        <a:lstStyle/>
        <a:p>
          <a:r>
            <a:rPr lang="en-US" b="1"/>
            <a:t>longitude</a:t>
          </a:r>
          <a:r>
            <a:rPr lang="en-US" b="1" baseline="-25000"/>
            <a:t>1</a:t>
          </a:r>
          <a:r>
            <a:rPr lang="en-US" b="1"/>
            <a:t>​, longitude</a:t>
          </a:r>
          <a:r>
            <a:rPr lang="en-US" b="1" baseline="-25000"/>
            <a:t>2</a:t>
          </a:r>
          <a:r>
            <a:rPr lang="en-US" b="1"/>
            <a:t>​</a:t>
          </a:r>
          <a:r>
            <a:rPr lang="en-US"/>
            <a:t> = Longitudes of the two points (in radians)</a:t>
          </a:r>
        </a:p>
      </dgm:t>
    </dgm:pt>
    <dgm:pt modelId="{C34415FB-2FBD-405A-AA13-3D8E9595A5D5}" type="parTrans" cxnId="{86A4B769-C047-432F-AE3E-CF67E8CEF286}">
      <dgm:prSet/>
      <dgm:spPr/>
      <dgm:t>
        <a:bodyPr/>
        <a:lstStyle/>
        <a:p>
          <a:endParaRPr lang="en-US"/>
        </a:p>
      </dgm:t>
    </dgm:pt>
    <dgm:pt modelId="{43734195-D822-47C7-BCE2-CCEC299119D7}" type="sibTrans" cxnId="{86A4B769-C047-432F-AE3E-CF67E8CEF286}">
      <dgm:prSet/>
      <dgm:spPr/>
      <dgm:t>
        <a:bodyPr/>
        <a:lstStyle/>
        <a:p>
          <a:endParaRPr lang="en-US"/>
        </a:p>
      </dgm:t>
    </dgm:pt>
    <dgm:pt modelId="{44B6E210-1474-9A48-AC66-BC29EA0A7ADD}" type="pres">
      <dgm:prSet presAssocID="{A97134B8-1442-44CB-B1BD-0B3D041F2DF4}" presName="linear" presStyleCnt="0">
        <dgm:presLayoutVars>
          <dgm:animLvl val="lvl"/>
          <dgm:resizeHandles val="exact"/>
        </dgm:presLayoutVars>
      </dgm:prSet>
      <dgm:spPr/>
    </dgm:pt>
    <dgm:pt modelId="{CA95E2E6-602B-A846-BDD5-6B92E85CBFF7}" type="pres">
      <dgm:prSet presAssocID="{399041E7-2A5D-4B93-AE56-D958961D0965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1AE04F11-1B07-CA4C-98BE-6A141793C253}" type="pres">
      <dgm:prSet presAssocID="{399041E7-2A5D-4B93-AE56-D958961D0965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E4AA5F06-5CD8-AD42-A104-20AD30317A67}" type="presOf" srcId="{D21A3319-D321-4D1D-9FA1-98B3CD473838}" destId="{1AE04F11-1B07-CA4C-98BE-6A141793C253}" srcOrd="0" destOrd="0" presId="urn:microsoft.com/office/officeart/2005/8/layout/vList2"/>
    <dgm:cxn modelId="{1013580D-5991-418D-B71C-BFE3ED151B0C}" srcId="{A97134B8-1442-44CB-B1BD-0B3D041F2DF4}" destId="{399041E7-2A5D-4B93-AE56-D958961D0965}" srcOrd="0" destOrd="0" parTransId="{A7BC76F3-9668-40B4-B9C1-9268A92AB14C}" sibTransId="{38F4C91F-10F8-4928-B29C-F56DA126C4D3}"/>
    <dgm:cxn modelId="{CE429F4B-0845-F24B-B4C1-C974BDB9CA5C}" type="presOf" srcId="{67FCE872-9BD3-4218-BFBD-D9D65537639D}" destId="{1AE04F11-1B07-CA4C-98BE-6A141793C253}" srcOrd="0" destOrd="1" presId="urn:microsoft.com/office/officeart/2005/8/layout/vList2"/>
    <dgm:cxn modelId="{86A4B769-C047-432F-AE3E-CF67E8CEF286}" srcId="{399041E7-2A5D-4B93-AE56-D958961D0965}" destId="{564F13C5-64AF-4471-871D-DB315D05FDF8}" srcOrd="3" destOrd="0" parTransId="{C34415FB-2FBD-405A-AA13-3D8E9595A5D5}" sibTransId="{43734195-D822-47C7-BCE2-CCEC299119D7}"/>
    <dgm:cxn modelId="{56A0A588-6B9F-48AB-974C-64FDCFB855A9}" srcId="{399041E7-2A5D-4B93-AE56-D958961D0965}" destId="{67FCE872-9BD3-4218-BFBD-D9D65537639D}" srcOrd="1" destOrd="0" parTransId="{52979F91-9308-47F5-99D0-72347D3C3BFE}" sibTransId="{67C02107-9AEF-40BA-BE69-D1CF735805E9}"/>
    <dgm:cxn modelId="{10F2DA8D-CAF3-4DFC-94F3-0CC75F68DF1A}" srcId="{399041E7-2A5D-4B93-AE56-D958961D0965}" destId="{5F125A48-7032-45DD-9DFA-B062DBA7C0A6}" srcOrd="2" destOrd="0" parTransId="{BF5D6477-E1C7-4207-940A-76B4D5114CE5}" sibTransId="{5DBA42A0-3B82-41D2-8DBF-3992DEA91C51}"/>
    <dgm:cxn modelId="{8C601C91-5A98-462D-92EB-59AC7FB2A5BF}" srcId="{399041E7-2A5D-4B93-AE56-D958961D0965}" destId="{D21A3319-D321-4D1D-9FA1-98B3CD473838}" srcOrd="0" destOrd="0" parTransId="{4697C43E-DB7A-4CF4-9EDF-377A8ED86CD6}" sibTransId="{FB46537E-8A2B-4B8D-AF49-9C0DE08EAD1D}"/>
    <dgm:cxn modelId="{4CC937A1-8902-3D47-8990-3D8654BB0FCB}" type="presOf" srcId="{564F13C5-64AF-4471-871D-DB315D05FDF8}" destId="{1AE04F11-1B07-CA4C-98BE-6A141793C253}" srcOrd="0" destOrd="3" presId="urn:microsoft.com/office/officeart/2005/8/layout/vList2"/>
    <dgm:cxn modelId="{8F9882B8-117D-514B-B5C9-364721439443}" type="presOf" srcId="{399041E7-2A5D-4B93-AE56-D958961D0965}" destId="{CA95E2E6-602B-A846-BDD5-6B92E85CBFF7}" srcOrd="0" destOrd="0" presId="urn:microsoft.com/office/officeart/2005/8/layout/vList2"/>
    <dgm:cxn modelId="{97FE78C8-6B72-414C-819B-A3328A536AA7}" type="presOf" srcId="{A97134B8-1442-44CB-B1BD-0B3D041F2DF4}" destId="{44B6E210-1474-9A48-AC66-BC29EA0A7ADD}" srcOrd="0" destOrd="0" presId="urn:microsoft.com/office/officeart/2005/8/layout/vList2"/>
    <dgm:cxn modelId="{0221CED2-71F1-9545-BBC3-358C953C8DEA}" type="presOf" srcId="{5F125A48-7032-45DD-9DFA-B062DBA7C0A6}" destId="{1AE04F11-1B07-CA4C-98BE-6A141793C253}" srcOrd="0" destOrd="2" presId="urn:microsoft.com/office/officeart/2005/8/layout/vList2"/>
    <dgm:cxn modelId="{7A8882F2-5FC8-1044-A8EB-E0859EF99F3F}" type="presParOf" srcId="{44B6E210-1474-9A48-AC66-BC29EA0A7ADD}" destId="{CA95E2E6-602B-A846-BDD5-6B92E85CBFF7}" srcOrd="0" destOrd="0" presId="urn:microsoft.com/office/officeart/2005/8/layout/vList2"/>
    <dgm:cxn modelId="{0ACB3770-0D1D-E64A-82DD-76BA4D994205}" type="presParOf" srcId="{44B6E210-1474-9A48-AC66-BC29EA0A7ADD}" destId="{1AE04F11-1B07-CA4C-98BE-6A141793C253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95E2E6-602B-A846-BDD5-6B92E85CBFF7}">
      <dsp:nvSpPr>
        <dsp:cNvPr id="0" name=""/>
        <dsp:cNvSpPr/>
      </dsp:nvSpPr>
      <dsp:spPr>
        <a:xfrm>
          <a:off x="0" y="82912"/>
          <a:ext cx="10724558" cy="491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/>
            <a:t>d=2r⋅arcsin(sin</a:t>
          </a:r>
          <a:r>
            <a:rPr lang="en-US" sz="2000" b="0" i="0" kern="1200" baseline="30000"/>
            <a:t>2</a:t>
          </a:r>
          <a:r>
            <a:rPr lang="en-US" sz="2000" b="0" i="0" kern="1200"/>
            <a:t>(2latitude</a:t>
          </a:r>
          <a:r>
            <a:rPr lang="en-US" sz="2000" b="0" i="0" kern="1200" baseline="-25000"/>
            <a:t>2</a:t>
          </a:r>
          <a:r>
            <a:rPr lang="en-US" sz="2000" b="0" i="0" kern="1200"/>
            <a:t>​−latitude</a:t>
          </a:r>
          <a:r>
            <a:rPr lang="en-US" sz="2000" b="0" i="0" kern="1200" baseline="-25000"/>
            <a:t>1</a:t>
          </a:r>
          <a:r>
            <a:rPr lang="en-US" sz="2000" b="0" i="0" kern="1200"/>
            <a:t>​​)+cos(latitude</a:t>
          </a:r>
          <a:r>
            <a:rPr lang="en-US" sz="2000" b="0" i="0" kern="1200" baseline="-25000"/>
            <a:t>1</a:t>
          </a:r>
          <a:r>
            <a:rPr lang="en-US" sz="2000" b="0" i="0" kern="1200"/>
            <a:t>​)⋅cos(latitude</a:t>
          </a:r>
          <a:r>
            <a:rPr lang="en-US" sz="2000" b="0" i="0" kern="1200" baseline="-25000"/>
            <a:t>2</a:t>
          </a:r>
          <a:r>
            <a:rPr lang="en-US" sz="2000" b="0" i="0" kern="1200"/>
            <a:t>​)⋅sin</a:t>
          </a:r>
          <a:r>
            <a:rPr lang="en-US" sz="2000" b="0" i="0" kern="1200" baseline="30000"/>
            <a:t>2</a:t>
          </a:r>
          <a:r>
            <a:rPr lang="en-US" sz="2000" b="0" i="0" kern="1200"/>
            <a:t>(2longitude</a:t>
          </a:r>
          <a:r>
            <a:rPr lang="en-US" sz="2000" b="0" i="0" kern="1200" baseline="-25000"/>
            <a:t>2</a:t>
          </a:r>
          <a:r>
            <a:rPr lang="en-US" sz="2000" b="0" i="0" kern="1200"/>
            <a:t>​−longitude</a:t>
          </a:r>
          <a:r>
            <a:rPr lang="en-US" sz="2000" b="0" i="0" kern="1200" baseline="-25000"/>
            <a:t>1</a:t>
          </a:r>
          <a:r>
            <a:rPr lang="en-US" sz="2000" b="0" i="0" kern="1200"/>
            <a:t>​​)</a:t>
          </a:r>
          <a:endParaRPr lang="en-US" sz="2000" kern="1200"/>
        </a:p>
      </dsp:txBody>
      <dsp:txXfrm>
        <a:off x="23988" y="106900"/>
        <a:ext cx="10676582" cy="443424"/>
      </dsp:txXfrm>
    </dsp:sp>
    <dsp:sp modelId="{1AE04F11-1B07-CA4C-98BE-6A141793C253}">
      <dsp:nvSpPr>
        <dsp:cNvPr id="0" name=""/>
        <dsp:cNvSpPr/>
      </dsp:nvSpPr>
      <dsp:spPr>
        <a:xfrm>
          <a:off x="0" y="574313"/>
          <a:ext cx="10724558" cy="10971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0505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b="1" kern="1200"/>
            <a:t>d</a:t>
          </a:r>
          <a:r>
            <a:rPr lang="en-US" sz="1600" kern="1200"/>
            <a:t> = Distance between two points (in miles)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b="1" kern="1200"/>
            <a:t>r</a:t>
          </a:r>
          <a:r>
            <a:rPr lang="en-US" sz="1600" kern="1200"/>
            <a:t> = Earth's radius (3,959 miles)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b="1" kern="1200"/>
            <a:t>latitude</a:t>
          </a:r>
          <a:r>
            <a:rPr lang="en-US" sz="1600" b="1" kern="1200" baseline="-25000"/>
            <a:t>1</a:t>
          </a:r>
          <a:r>
            <a:rPr lang="en-US" sz="1600" b="1" kern="1200"/>
            <a:t>​, latitude</a:t>
          </a:r>
          <a:r>
            <a:rPr lang="en-US" sz="1600" b="1" kern="1200" baseline="-25000"/>
            <a:t>2</a:t>
          </a:r>
          <a:r>
            <a:rPr lang="en-US" sz="1600" kern="1200"/>
            <a:t> = Latitudes of the two points (in radians)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b="1" kern="1200"/>
            <a:t>longitude</a:t>
          </a:r>
          <a:r>
            <a:rPr lang="en-US" sz="1600" b="1" kern="1200" baseline="-25000"/>
            <a:t>1</a:t>
          </a:r>
          <a:r>
            <a:rPr lang="en-US" sz="1600" b="1" kern="1200"/>
            <a:t>​, longitude</a:t>
          </a:r>
          <a:r>
            <a:rPr lang="en-US" sz="1600" b="1" kern="1200" baseline="-25000"/>
            <a:t>2</a:t>
          </a:r>
          <a:r>
            <a:rPr lang="en-US" sz="1600" b="1" kern="1200"/>
            <a:t>​</a:t>
          </a:r>
          <a:r>
            <a:rPr lang="en-US" sz="1600" kern="1200"/>
            <a:t> = Longitudes of the two points (in radians)</a:t>
          </a:r>
        </a:p>
      </dsp:txBody>
      <dsp:txXfrm>
        <a:off x="0" y="574313"/>
        <a:ext cx="10724558" cy="1097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A0F91-2C85-556C-0718-841CB0C480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D21B6B-5B33-1E59-AA10-C6CC935CDB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EA9A8A-2F88-D6A4-EB5B-063543227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C515A0-057C-A565-E3F1-EC83379A6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BCA56-BADE-98BF-ED43-5C8F92CCE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6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C4CFF-D606-B58F-9B1B-CFEA6C301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1F1750-4DB5-9370-2632-87D1EDA576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C575D9-7122-86B5-DA3B-AD69C2D1D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E5F66B-5F79-71C0-54AB-8C5896C7A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9C205-23C3-6A0B-FB4D-C0395FF09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050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61A22E-709A-1E08-1743-02FA7BCDE4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337F15-F408-9387-3EBE-7799563BB2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A594A2-EC97-4AB3-79B2-B775D336F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ED1432-2214-D9BC-7445-DB46E78A4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8E9AAE-0912-4F23-9C21-C0D042996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148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04A26-722F-CF4A-1A14-75B480E96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3BE0D-AF6D-A5D1-CC0E-5BDC0ACFD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FED045-F18D-DF7D-F8B4-AC7F5B8C5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3B6AB-739B-1528-0A5D-E03D5E7E5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D010F1-BBA6-C867-14DA-4312F3CE0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662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CEFA0-8723-7DE8-51F9-53D4BEB5B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3C9088-47F7-87C4-9795-D5673C62EA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AAE92C-4462-CBCA-E7AA-29E2D7FB0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CA93B6-BA27-55EF-D870-FF5812E60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4ECE31-1123-D315-1103-88B30E7D7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190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63DCD-DF9D-DC63-9B3B-BD0991095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650C19-F391-DF49-8018-356043191C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6A396A-4334-7F60-02C3-F9A280A755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247224-BBAD-C229-6ED9-01BFB7260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6D487D-AE6E-8DE5-EF25-419CE233F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1EEA81-63CD-A89D-07A4-3C3884B74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330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3F8A-5EB4-4534-4C4F-C779346C3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BC2064-1AF2-19CC-CE8F-42B1772951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E17C86-E989-E437-148A-53275FBA8F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F0ED40-5939-9C1D-5EA7-2816F15498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5BF687-C923-ED70-8B49-7465A95273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6C1C7A-5E08-3493-E29C-1E513F629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8B8552-BE5E-F476-3EA3-902A23C3D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435FDB-9982-F8A7-67FC-5AAEFB7B6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360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30A92-2E78-F7AD-D412-BC4FD06DE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FA4EA8-E6D2-C75F-A15D-CB7ABF949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E9E790-AAEF-7A26-0890-06EF8D220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5FC035-3BC4-553B-BFE9-3BB854596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521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9ADEBC-19EF-388F-AA9D-9F5E1B308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4137BD-3C70-73F1-83ED-2F03B0FC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D54C7D-F8FF-80E1-4430-FBBACC93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00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08661-D233-A0C7-D17E-B80A9E7CA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7B0DD-200B-0180-4743-6D7A735D23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92FDA4-A581-D55D-944A-FA078B947B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410D0C-579B-E74A-FB67-3B659D3DE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71F269-EC32-A26A-7D73-AC5ACF071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340F03-3ED8-7661-2DC7-190AC2DBF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444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540B9-BB2F-80C8-3F4A-3948361FC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427266-E211-475F-BA57-752A0A21CB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BFD116-B1A6-28A6-B1A0-6DFD26BD17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BE1B7D-A98D-2845-A161-3E6425103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373DD8-3719-906F-A2B0-9A27F4554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A6E172-4EBA-63BE-909B-287A9C24B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627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FD565E-E3A5-C531-E205-4CACA4C0A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105CDF-86CD-4111-0337-CF181F17B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EF9C2-4A27-1A1F-79DE-CA7DBCC1A5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0BF11E-46A3-B34F-ACA8-80B73312A179}" type="datetimeFigureOut">
              <a:rPr lang="en-US" smtClean="0"/>
              <a:t>10/20/24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A48D9-DB8D-716D-FEE2-6754B45618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82D86-9D87-3490-7FB2-88BE840DFD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862BAC-E54C-4C44-A7AE-CF4A70260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530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Structure Of Earth">
                <a:extLst>
                  <a:ext uri="{FF2B5EF4-FFF2-40B4-BE49-F238E27FC236}">
                    <a16:creationId xmlns:a16="http://schemas.microsoft.com/office/drawing/2014/main" id="{8D5958FD-0235-E3A1-D5D7-3F38E3F5597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87201651"/>
                  </p:ext>
                </p:extLst>
              </p:nvPr>
            </p:nvGraphicFramePr>
            <p:xfrm>
              <a:off x="74428" y="313624"/>
              <a:ext cx="12410942" cy="6230748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2410942" cy="6230748"/>
                    </a:xfrm>
                    <a:prstGeom prst="rect">
                      <a:avLst/>
                    </a:prstGeom>
                    <a:noFill/>
                  </am3d:spPr>
                  <am3d:camera>
                    <am3d:pos x="0" y="0" z="6035264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76" d="1000000"/>
                    <am3d:preTrans dx="606357" dy="338802" dz="-11835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477727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Structure Of Earth">
                <a:extLst>
                  <a:ext uri="{FF2B5EF4-FFF2-40B4-BE49-F238E27FC236}">
                    <a16:creationId xmlns:a16="http://schemas.microsoft.com/office/drawing/2014/main" id="{8D5958FD-0235-E3A1-D5D7-3F38E3F5597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428" y="313624"/>
                <a:ext cx="12410942" cy="6230748"/>
              </a:xfrm>
              <a:prstGeom prst="rect">
                <a:avLst/>
              </a:prstGeom>
              <a:noFill/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4212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FEF29C0F-733E-2F5A-42A3-44A0C9C477D9}"/>
              </a:ext>
            </a:extLst>
          </p:cNvPr>
          <p:cNvGrpSpPr/>
          <p:nvPr/>
        </p:nvGrpSpPr>
        <p:grpSpPr>
          <a:xfrm>
            <a:off x="1067825" y="442436"/>
            <a:ext cx="5028175" cy="4376003"/>
            <a:chOff x="2562447" y="1046602"/>
            <a:chExt cx="5028175" cy="4376003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BAC5DA58-F564-6BE9-83F7-7EA755CC9A21}"/>
                </a:ext>
              </a:extLst>
            </p:cNvPr>
            <p:cNvSpPr/>
            <p:nvPr/>
          </p:nvSpPr>
          <p:spPr>
            <a:xfrm>
              <a:off x="2562447" y="1658679"/>
              <a:ext cx="4400213" cy="3763926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069AB9DE-82A3-679D-29CD-EE3ED911208E}"/>
                </a:ext>
              </a:extLst>
            </p:cNvPr>
            <p:cNvSpPr/>
            <p:nvPr/>
          </p:nvSpPr>
          <p:spPr>
            <a:xfrm>
              <a:off x="4762554" y="1662907"/>
              <a:ext cx="2200095" cy="1862491"/>
            </a:xfrm>
            <a:prstGeom prst="rtTriangl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EE2FA91-36F9-A5D3-290B-E86894FB15DA}"/>
                </a:ext>
              </a:extLst>
            </p:cNvPr>
            <p:cNvSpPr txBox="1"/>
            <p:nvPr/>
          </p:nvSpPr>
          <p:spPr>
            <a:xfrm>
              <a:off x="4536702" y="3535024"/>
              <a:ext cx="11938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 (0,0)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1530D26-E575-A1DE-A08E-95B0C4AD7E0C}"/>
                </a:ext>
              </a:extLst>
            </p:cNvPr>
            <p:cNvSpPr txBox="1"/>
            <p:nvPr/>
          </p:nvSpPr>
          <p:spPr>
            <a:xfrm>
              <a:off x="7149947" y="3525398"/>
              <a:ext cx="4406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51D36EC-745F-90AB-C182-83E9F5C93230}"/>
                </a:ext>
              </a:extLst>
            </p:cNvPr>
            <p:cNvSpPr txBox="1"/>
            <p:nvPr/>
          </p:nvSpPr>
          <p:spPr>
            <a:xfrm>
              <a:off x="4494882" y="1046602"/>
              <a:ext cx="5838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D31B722-31D5-0054-7887-065224C941EC}"/>
                </a:ext>
              </a:extLst>
            </p:cNvPr>
            <p:cNvSpPr txBox="1"/>
            <p:nvPr/>
          </p:nvSpPr>
          <p:spPr>
            <a:xfrm>
              <a:off x="4786829" y="3123016"/>
              <a:ext cx="5949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90º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AD474E0-2696-3DD8-578D-17BF70EC6DFF}"/>
                </a:ext>
              </a:extLst>
            </p:cNvPr>
            <p:cNvSpPr txBox="1"/>
            <p:nvPr/>
          </p:nvSpPr>
          <p:spPr>
            <a:xfrm>
              <a:off x="5227295" y="3631368"/>
              <a:ext cx="14048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1F1F1F"/>
                  </a:solidFill>
                  <a:latin typeface="Google Sans"/>
                </a:rPr>
                <a:t>r=</a:t>
              </a:r>
              <a:r>
                <a:rPr lang="en-US" b="0" i="0" u="none" strike="noStrike" dirty="0">
                  <a:solidFill>
                    <a:srgbClr val="1F1F1F"/>
                  </a:solidFill>
                  <a:effectLst/>
                  <a:latin typeface="Google Sans"/>
                </a:rPr>
                <a:t>3,958.8 mi</a:t>
              </a: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0041DFF6-0CEB-FDB6-C28E-A0BFADB5F8DE}"/>
              </a:ext>
            </a:extLst>
          </p:cNvPr>
          <p:cNvSpPr txBox="1"/>
          <p:nvPr/>
        </p:nvSpPr>
        <p:spPr>
          <a:xfrm>
            <a:off x="4783968" y="2615194"/>
            <a:ext cx="991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⍬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6062243-6B5C-96A1-5DE4-215883EF7CAA}"/>
              </a:ext>
            </a:extLst>
          </p:cNvPr>
          <p:cNvSpPr txBox="1"/>
          <p:nvPr/>
        </p:nvSpPr>
        <p:spPr>
          <a:xfrm>
            <a:off x="5314007" y="3242123"/>
            <a:ext cx="14099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(lat</a:t>
            </a:r>
            <a:r>
              <a:rPr lang="en-US" baseline="-25000" dirty="0"/>
              <a:t>1</a:t>
            </a:r>
            <a:r>
              <a:rPr lang="en-US" dirty="0"/>
              <a:t>,long</a:t>
            </a:r>
            <a:r>
              <a:rPr lang="en-US" baseline="-25000" dirty="0"/>
              <a:t>1</a:t>
            </a:r>
            <a:r>
              <a:rPr lang="en-US" dirty="0"/>
              <a:t>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46F6599-CBAE-F33E-F605-C92F2A0E2297}"/>
              </a:ext>
            </a:extLst>
          </p:cNvPr>
          <p:cNvSpPr txBox="1"/>
          <p:nvPr/>
        </p:nvSpPr>
        <p:spPr>
          <a:xfrm>
            <a:off x="3199994" y="419607"/>
            <a:ext cx="60978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(lat</a:t>
            </a:r>
            <a:r>
              <a:rPr lang="en-US" baseline="-25000" dirty="0"/>
              <a:t>2</a:t>
            </a:r>
            <a:r>
              <a:rPr lang="en-US" dirty="0"/>
              <a:t>,long</a:t>
            </a:r>
            <a:r>
              <a:rPr lang="en-US" baseline="-25000" dirty="0"/>
              <a:t>2</a:t>
            </a:r>
            <a:r>
              <a:rPr lang="en-US" dirty="0"/>
              <a:t>)</a:t>
            </a:r>
          </a:p>
        </p:txBody>
      </p:sp>
      <p:graphicFrame>
        <p:nvGraphicFramePr>
          <p:cNvPr id="52" name="TextBox 31">
            <a:extLst>
              <a:ext uri="{FF2B5EF4-FFF2-40B4-BE49-F238E27FC236}">
                <a16:creationId xmlns:a16="http://schemas.microsoft.com/office/drawing/2014/main" id="{79A0D2B6-D5C2-89C4-6792-28DAE0BF1D9F}"/>
              </a:ext>
            </a:extLst>
          </p:cNvPr>
          <p:cNvGraphicFramePr/>
          <p:nvPr/>
        </p:nvGraphicFramePr>
        <p:xfrm>
          <a:off x="105748" y="4913755"/>
          <a:ext cx="10724558" cy="1754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47948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7539D6E-E814-E613-DC0D-6040872993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4901662"/>
              </p:ext>
            </p:extLst>
          </p:nvPr>
        </p:nvGraphicFramePr>
        <p:xfrm>
          <a:off x="643875" y="3991675"/>
          <a:ext cx="812799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13355687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23592089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8590326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Ratio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Reciprocal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8015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Sin (</a:t>
                      </a:r>
                      <a:r>
                        <a:rPr lang="en-US" dirty="0" err="1"/>
                        <a:t>θ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= opposite / hypotenuse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csc(</a:t>
                      </a:r>
                      <a:r>
                        <a:rPr lang="el-GR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θ)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dirty="0"/>
                        <a:t>=1/Sine(</a:t>
                      </a:r>
                      <a:r>
                        <a:rPr lang="en-US" dirty="0" err="1"/>
                        <a:t>θ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648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Cos(</a:t>
                      </a:r>
                      <a:r>
                        <a:rPr lang="el-GR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θ)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= 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adjacent / hypotenuse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sec(</a:t>
                      </a:r>
                      <a:r>
                        <a:rPr lang="el-GR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θ)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dirty="0"/>
                        <a:t>=1/Cos (</a:t>
                      </a:r>
                      <a:r>
                        <a:rPr lang="en-US" dirty="0" err="1"/>
                        <a:t>θ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57141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Tan (</a:t>
                      </a:r>
                      <a:r>
                        <a:rPr lang="el-GR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θ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= 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opposite / adjacent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cot(</a:t>
                      </a:r>
                      <a:r>
                        <a:rPr lang="el-GR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θ)</a:t>
                      </a:r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dirty="0"/>
                        <a:t>=1/Tan (</a:t>
                      </a:r>
                      <a:r>
                        <a:rPr lang="en-US" dirty="0" err="1"/>
                        <a:t>θ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5350727"/>
                  </a:ext>
                </a:extLst>
              </a:tr>
            </a:tbl>
          </a:graphicData>
        </a:graphic>
      </p:graphicFrame>
      <p:grpSp>
        <p:nvGrpSpPr>
          <p:cNvPr id="15" name="Group 14">
            <a:extLst>
              <a:ext uri="{FF2B5EF4-FFF2-40B4-BE49-F238E27FC236}">
                <a16:creationId xmlns:a16="http://schemas.microsoft.com/office/drawing/2014/main" id="{64FE0BBC-77FA-30C6-B3F8-3CE2CBB032C0}"/>
              </a:ext>
            </a:extLst>
          </p:cNvPr>
          <p:cNvGrpSpPr/>
          <p:nvPr/>
        </p:nvGrpSpPr>
        <p:grpSpPr>
          <a:xfrm>
            <a:off x="1045899" y="224678"/>
            <a:ext cx="5050101" cy="3662190"/>
            <a:chOff x="1045899" y="224678"/>
            <a:chExt cx="5050101" cy="366219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3F77459-AD6B-22C4-FB39-21CC0897A923}"/>
                </a:ext>
              </a:extLst>
            </p:cNvPr>
            <p:cNvGrpSpPr/>
            <p:nvPr/>
          </p:nvGrpSpPr>
          <p:grpSpPr>
            <a:xfrm>
              <a:off x="1045899" y="594010"/>
              <a:ext cx="5050101" cy="3292858"/>
              <a:chOff x="6324601" y="913499"/>
              <a:chExt cx="5050101" cy="3292858"/>
            </a:xfrm>
          </p:grpSpPr>
          <p:sp>
            <p:nvSpPr>
              <p:cNvPr id="6" name="Right Triangle 5">
                <a:extLst>
                  <a:ext uri="{FF2B5EF4-FFF2-40B4-BE49-F238E27FC236}">
                    <a16:creationId xmlns:a16="http://schemas.microsoft.com/office/drawing/2014/main" id="{85513873-7A59-744B-5283-320D4A772F6A}"/>
                  </a:ext>
                </a:extLst>
              </p:cNvPr>
              <p:cNvSpPr/>
              <p:nvPr/>
            </p:nvSpPr>
            <p:spPr>
              <a:xfrm>
                <a:off x="7488609" y="913499"/>
                <a:ext cx="3635566" cy="2855290"/>
              </a:xfrm>
              <a:prstGeom prst="rtTriangle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DDCAB21-D6BD-772C-BB26-3E9021AD68ED}"/>
                  </a:ext>
                </a:extLst>
              </p:cNvPr>
              <p:cNvSpPr txBox="1"/>
              <p:nvPr/>
            </p:nvSpPr>
            <p:spPr>
              <a:xfrm>
                <a:off x="7488609" y="3429000"/>
                <a:ext cx="74914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90º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B7C0DAC-4C4F-4D04-E0C4-D1861C129419}"/>
                  </a:ext>
                </a:extLst>
              </p:cNvPr>
              <p:cNvSpPr txBox="1"/>
              <p:nvPr/>
            </p:nvSpPr>
            <p:spPr>
              <a:xfrm>
                <a:off x="7114036" y="3768789"/>
                <a:ext cx="32412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B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0F9E0DC-7DA8-E80E-1737-2F6BACDAC58F}"/>
                  </a:ext>
                </a:extLst>
              </p:cNvPr>
              <p:cNvSpPr txBox="1"/>
              <p:nvPr/>
            </p:nvSpPr>
            <p:spPr>
              <a:xfrm>
                <a:off x="10963714" y="3805481"/>
                <a:ext cx="3449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C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5C73312-A10D-6385-0335-58714FCDAA6D}"/>
                  </a:ext>
                </a:extLst>
              </p:cNvPr>
              <p:cNvSpPr txBox="1"/>
              <p:nvPr/>
            </p:nvSpPr>
            <p:spPr>
              <a:xfrm>
                <a:off x="10383184" y="3467693"/>
                <a:ext cx="99151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⍬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A8FEF0FB-0725-6DAE-EA00-48475B1DDB3D}"/>
                  </a:ext>
                </a:extLst>
              </p:cNvPr>
              <p:cNvSpPr txBox="1"/>
              <p:nvPr/>
            </p:nvSpPr>
            <p:spPr>
              <a:xfrm>
                <a:off x="8416887" y="3837025"/>
                <a:ext cx="13220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Adjacent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C9819BC-F87D-7400-6E58-92072957286A}"/>
                  </a:ext>
                </a:extLst>
              </p:cNvPr>
              <p:cNvSpPr txBox="1"/>
              <p:nvPr/>
            </p:nvSpPr>
            <p:spPr>
              <a:xfrm>
                <a:off x="9164198" y="1785970"/>
                <a:ext cx="16661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Hypotenuse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0D72EBD-2248-C96A-67BC-8A5B2A79E025}"/>
                  </a:ext>
                </a:extLst>
              </p:cNvPr>
              <p:cNvSpPr txBox="1"/>
              <p:nvPr/>
            </p:nvSpPr>
            <p:spPr>
              <a:xfrm>
                <a:off x="6324601" y="1829711"/>
                <a:ext cx="13220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Opposite</a:t>
                </a: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740FE98-281D-4944-06DD-CF1832A553B8}"/>
                </a:ext>
              </a:extLst>
            </p:cNvPr>
            <p:cNvSpPr txBox="1"/>
            <p:nvPr/>
          </p:nvSpPr>
          <p:spPr>
            <a:xfrm>
              <a:off x="1838540" y="224678"/>
              <a:ext cx="3209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17223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158</Words>
  <Application>Microsoft Macintosh PowerPoint</Application>
  <PresentationFormat>Widescreen</PresentationFormat>
  <Paragraphs>33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Google Sans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Koppula, Rajasimha</dc:creator>
  <cp:lastModifiedBy>Koppula, Rajasimha</cp:lastModifiedBy>
  <cp:revision>1</cp:revision>
  <dcterms:created xsi:type="dcterms:W3CDTF">2024-10-21T03:53:25Z</dcterms:created>
  <dcterms:modified xsi:type="dcterms:W3CDTF">2024-10-21T04:47:39Z</dcterms:modified>
</cp:coreProperties>
</file>

<file path=docProps/thumbnail.jpeg>
</file>